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13004800" cy="9753600"/>
  <p:notesSz cx="6858000" cy="9144000"/>
  <p:defaultTextStyle>
    <a:lvl1pPr algn="ctr" defTabSz="584200">
      <a:defRPr sz="3600">
        <a:latin typeface="Helvetica Light"/>
        <a:ea typeface="Helvetica Light"/>
        <a:cs typeface="Helvetica Light"/>
        <a:sym typeface="Helvetica Light"/>
      </a:defRPr>
    </a:lvl1pPr>
    <a:lvl2pPr algn="ctr" defTabSz="584200">
      <a:defRPr sz="3600">
        <a:latin typeface="Helvetica Light"/>
        <a:ea typeface="Helvetica Light"/>
        <a:cs typeface="Helvetica Light"/>
        <a:sym typeface="Helvetica Light"/>
      </a:defRPr>
    </a:lvl2pPr>
    <a:lvl3pPr algn="ctr" defTabSz="584200">
      <a:defRPr sz="3600">
        <a:latin typeface="Helvetica Light"/>
        <a:ea typeface="Helvetica Light"/>
        <a:cs typeface="Helvetica Light"/>
        <a:sym typeface="Helvetica Light"/>
      </a:defRPr>
    </a:lvl3pPr>
    <a:lvl4pPr algn="ctr" defTabSz="584200">
      <a:defRPr sz="3600">
        <a:latin typeface="Helvetica Light"/>
        <a:ea typeface="Helvetica Light"/>
        <a:cs typeface="Helvetica Light"/>
        <a:sym typeface="Helvetica Light"/>
      </a:defRPr>
    </a:lvl4pPr>
    <a:lvl5pPr algn="ctr" defTabSz="584200">
      <a:defRPr sz="3600">
        <a:latin typeface="Helvetica Light"/>
        <a:ea typeface="Helvetica Light"/>
        <a:cs typeface="Helvetica Light"/>
        <a:sym typeface="Helvetica Light"/>
      </a:defRPr>
    </a:lvl5pPr>
    <a:lvl6pPr algn="ctr" defTabSz="584200">
      <a:defRPr sz="3600">
        <a:latin typeface="Helvetica Light"/>
        <a:ea typeface="Helvetica Light"/>
        <a:cs typeface="Helvetica Light"/>
        <a:sym typeface="Helvetica Light"/>
      </a:defRPr>
    </a:lvl6pPr>
    <a:lvl7pPr algn="ctr" defTabSz="584200">
      <a:defRPr sz="3600">
        <a:latin typeface="Helvetica Light"/>
        <a:ea typeface="Helvetica Light"/>
        <a:cs typeface="Helvetica Light"/>
        <a:sym typeface="Helvetica Light"/>
      </a:defRPr>
    </a:lvl7pPr>
    <a:lvl8pPr algn="ctr" defTabSz="584200">
      <a:defRPr sz="3600">
        <a:latin typeface="Helvetica Light"/>
        <a:ea typeface="Helvetica Light"/>
        <a:cs typeface="Helvetica Light"/>
        <a:sym typeface="Helvetica Light"/>
      </a:defRPr>
    </a:lvl8pPr>
    <a:lvl9pPr algn="ctr" defTabSz="584200">
      <a:defRPr sz="3600"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firstCol>
    <a:lastRow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lastRow>
    <a:firstRow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firstCol>
    <a:lastRow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lastRow>
    <a:firstRow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firstCol>
    <a:lastRow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lastRow>
    <a:firstRow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Col>
    <a:lastRow>
      <a:tcTxStyle b="on" i="on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1" name="Shape 4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1pPr>
    <a:lvl2pPr indent="228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2pPr>
    <a:lvl3pPr indent="457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3pPr>
    <a:lvl4pPr indent="685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4pPr>
    <a:lvl5pPr indent="9144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5pPr>
    <a:lvl6pPr indent="11430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6pPr>
    <a:lvl7pPr indent="1371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7pPr>
    <a:lvl8pPr indent="1600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8pPr>
    <a:lvl9pPr indent="1828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>
            <p:ph type="title"/>
          </p:nvPr>
        </p:nvSpPr>
        <p:spPr>
          <a:xfrm>
            <a:off x="1270000" y="0"/>
            <a:ext cx="10464800" cy="4940300"/>
          </a:xfrm>
          <a:prstGeom prst="rect">
            <a:avLst/>
          </a:prstGeom>
        </p:spPr>
        <p:txBody>
          <a:bodyPr lIns="0" tIns="0" rIns="0" bIns="0" anchor="b">
            <a:normAutofit fontScale="100000" lnSpcReduction="0"/>
          </a:bodyPr>
          <a:lstStyle>
            <a:lvl1pPr algn="ctr" defTabSz="584200">
              <a:defRPr sz="8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7" name="Shape 7"/>
          <p:cNvSpPr/>
          <p:nvPr>
            <p:ph type="body" idx="1"/>
          </p:nvPr>
        </p:nvSpPr>
        <p:spPr>
          <a:xfrm>
            <a:off x="1270000" y="5029200"/>
            <a:ext cx="10464800" cy="35687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He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-2"/>
            <a:ext cx="13004803" cy="9753602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Shape 32"/>
          <p:cNvSpPr/>
          <p:nvPr>
            <p:ph type="title"/>
          </p:nvPr>
        </p:nvSpPr>
        <p:spPr>
          <a:xfrm>
            <a:off x="650238" y="4360884"/>
            <a:ext cx="11704324" cy="906511"/>
          </a:xfrm>
          <a:prstGeom prst="rect">
            <a:avLst/>
          </a:prstGeom>
        </p:spPr>
        <p:txBody>
          <a:bodyPr/>
          <a:lstStyle>
            <a:lvl1pPr algn="ctr">
              <a:defRPr sz="3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type="body" idx="1"/>
          </p:nvPr>
        </p:nvSpPr>
        <p:spPr>
          <a:xfrm>
            <a:off x="331892" y="8699969"/>
            <a:ext cx="10038083" cy="105363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500"/>
              </a:spcBef>
              <a:buSzTx/>
              <a:buFontTx/>
              <a:buNone/>
              <a:defRPr sz="3400">
                <a:latin typeface="Lato Light"/>
                <a:ea typeface="Lato Light"/>
                <a:cs typeface="Lato Light"/>
                <a:sym typeface="Lato Light"/>
              </a:defRPr>
            </a:lvl1pPr>
            <a:lvl2pPr marL="804182" indent="-346982">
              <a:spcBef>
                <a:spcPts val="500"/>
              </a:spcBef>
              <a:buFontTx/>
              <a:defRPr sz="3400">
                <a:latin typeface="Lato Light"/>
                <a:ea typeface="Lato Light"/>
                <a:cs typeface="Lato Light"/>
                <a:sym typeface="Lato Light"/>
              </a:defRPr>
            </a:lvl2pPr>
            <a:lvl3pPr marL="1238250" indent="-323850">
              <a:spcBef>
                <a:spcPts val="500"/>
              </a:spcBef>
              <a:buFontTx/>
              <a:defRPr sz="3400">
                <a:latin typeface="Lato Light"/>
                <a:ea typeface="Lato Light"/>
                <a:cs typeface="Lato Light"/>
                <a:sym typeface="Lato Light"/>
              </a:defRPr>
            </a:lvl3pPr>
            <a:lvl4pPr marL="1760220" indent="-388619">
              <a:spcBef>
                <a:spcPts val="500"/>
              </a:spcBef>
              <a:buFontTx/>
              <a:defRPr sz="3400">
                <a:latin typeface="Lato Light"/>
                <a:ea typeface="Lato Light"/>
                <a:cs typeface="Lato Light"/>
                <a:sym typeface="Lato Light"/>
              </a:defRPr>
            </a:lvl4pPr>
            <a:lvl5pPr marL="2217420" indent="-388620">
              <a:spcBef>
                <a:spcPts val="500"/>
              </a:spcBef>
              <a:buFontTx/>
              <a:defRPr sz="3400">
                <a:latin typeface="Lato Light"/>
                <a:ea typeface="Lato Light"/>
                <a:cs typeface="Lato Light"/>
                <a:sym typeface="Lato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Body Level One</a:t>
            </a:r>
            <a:endParaRPr sz="34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Body Level Two</a:t>
            </a:r>
            <a:endParaRPr sz="34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Body Level Three</a:t>
            </a:r>
            <a:endParaRPr sz="34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Body Level Four</a:t>
            </a:r>
            <a:endParaRPr sz="34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One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Two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Three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Four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body" idx="1"/>
          </p:nvPr>
        </p:nvSpPr>
        <p:spPr>
          <a:xfrm>
            <a:off x="331892" y="8699969"/>
            <a:ext cx="10038083" cy="105363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500"/>
              </a:spcBef>
              <a:buSzTx/>
              <a:buFontTx/>
              <a:buNone/>
              <a:defRPr sz="3400">
                <a:latin typeface="Lato Light"/>
                <a:ea typeface="Lato Light"/>
                <a:cs typeface="Lato Light"/>
                <a:sym typeface="Lato Light"/>
              </a:defRPr>
            </a:lvl1pPr>
            <a:lvl2pPr marL="804182" indent="-346982">
              <a:spcBef>
                <a:spcPts val="500"/>
              </a:spcBef>
              <a:buFontTx/>
              <a:defRPr sz="3400">
                <a:latin typeface="Lato Light"/>
                <a:ea typeface="Lato Light"/>
                <a:cs typeface="Lato Light"/>
                <a:sym typeface="Lato Light"/>
              </a:defRPr>
            </a:lvl2pPr>
            <a:lvl3pPr marL="1238250" indent="-323850">
              <a:spcBef>
                <a:spcPts val="500"/>
              </a:spcBef>
              <a:buFontTx/>
              <a:defRPr sz="3400">
                <a:latin typeface="Lato Light"/>
                <a:ea typeface="Lato Light"/>
                <a:cs typeface="Lato Light"/>
                <a:sym typeface="Lato Light"/>
              </a:defRPr>
            </a:lvl3pPr>
            <a:lvl4pPr marL="1760220" indent="-388619">
              <a:spcBef>
                <a:spcPts val="500"/>
              </a:spcBef>
              <a:buFontTx/>
              <a:defRPr sz="3400">
                <a:latin typeface="Lato Light"/>
                <a:ea typeface="Lato Light"/>
                <a:cs typeface="Lato Light"/>
                <a:sym typeface="Lato Light"/>
              </a:defRPr>
            </a:lvl4pPr>
            <a:lvl5pPr marL="2217420" indent="-388620">
              <a:spcBef>
                <a:spcPts val="500"/>
              </a:spcBef>
              <a:buFontTx/>
              <a:defRPr sz="3400">
                <a:latin typeface="Lato Light"/>
                <a:ea typeface="Lato Light"/>
                <a:cs typeface="Lato Light"/>
                <a:sym typeface="Lato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Body Level One</a:t>
            </a:r>
            <a:endParaRPr sz="34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Body Level Two</a:t>
            </a:r>
            <a:endParaRPr sz="34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Body Level Three</a:t>
            </a:r>
            <a:endParaRPr sz="34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Body Level Four</a:t>
            </a:r>
            <a:endParaRPr sz="34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>
            <p:ph type="title"/>
          </p:nvPr>
        </p:nvSpPr>
        <p:spPr>
          <a:xfrm>
            <a:off x="1270000" y="4279900"/>
            <a:ext cx="10464800" cy="3860800"/>
          </a:xfrm>
          <a:prstGeom prst="rect">
            <a:avLst/>
          </a:prstGeom>
        </p:spPr>
        <p:txBody>
          <a:bodyPr lIns="0" tIns="0" rIns="0" bIns="0" anchor="b">
            <a:normAutofit fontScale="100000" lnSpcReduction="0"/>
          </a:bodyPr>
          <a:lstStyle>
            <a:lvl1pPr algn="ctr" defTabSz="584200">
              <a:defRPr sz="8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0" name="Shape 10"/>
          <p:cNvSpPr/>
          <p:nvPr>
            <p:ph type="body" idx="1"/>
          </p:nvPr>
        </p:nvSpPr>
        <p:spPr>
          <a:xfrm>
            <a:off x="1270000" y="8191500"/>
            <a:ext cx="10464800" cy="15621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algn="ctr" defTabSz="584200">
              <a:defRPr sz="8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xfrm>
            <a:off x="952500" y="0"/>
            <a:ext cx="5334000" cy="4622800"/>
          </a:xfrm>
          <a:prstGeom prst="rect">
            <a:avLst/>
          </a:prstGeom>
        </p:spPr>
        <p:txBody>
          <a:bodyPr lIns="0" tIns="0" rIns="0" bIns="0" anchor="b">
            <a:normAutofit fontScale="100000" lnSpcReduction="0"/>
          </a:bodyPr>
          <a:lstStyle>
            <a:lvl1pPr algn="ctr" defTabSz="584200">
              <a:defRPr sz="6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5" name="Shape 15"/>
          <p:cNvSpPr/>
          <p:nvPr>
            <p:ph type="body" idx="1"/>
          </p:nvPr>
        </p:nvSpPr>
        <p:spPr>
          <a:xfrm>
            <a:off x="952500" y="4762500"/>
            <a:ext cx="5334000" cy="49911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indent="0" algn="ctr" defTabSz="584200">
              <a:spcBef>
                <a:spcPts val="0"/>
              </a:spcBef>
              <a:buSzTx/>
              <a:buFontTx/>
              <a:buNone/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>
            <p:ph type="title"/>
          </p:nvPr>
        </p:nvSpPr>
        <p:spPr>
          <a:xfrm>
            <a:off x="952500" y="0"/>
            <a:ext cx="11099800" cy="3048000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algn="ctr" defTabSz="584200">
              <a:defRPr sz="8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algn="ctr" defTabSz="584200">
              <a:defRPr sz="8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0" name="Shape 20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marL="444500" indent="-444500" defTabSz="584200">
              <a:spcBef>
                <a:spcPts val="4200"/>
              </a:spcBef>
              <a:buSzPct val="75000"/>
              <a:buFontTx/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889000" indent="-444500" defTabSz="584200">
              <a:spcBef>
                <a:spcPts val="4200"/>
              </a:spcBef>
              <a:buSzPct val="75000"/>
              <a:buFontTx/>
              <a:buChar char="•"/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333500" indent="-444500" defTabSz="584200">
              <a:spcBef>
                <a:spcPts val="4200"/>
              </a:spcBef>
              <a:buSzPct val="75000"/>
              <a:buFontTx/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778000" indent="-444500" defTabSz="584200">
              <a:spcBef>
                <a:spcPts val="4200"/>
              </a:spcBef>
              <a:buSzPct val="75000"/>
              <a:buFontTx/>
              <a:buChar char="•"/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222500" indent="-444500" defTabSz="584200">
              <a:spcBef>
                <a:spcPts val="4200"/>
              </a:spcBef>
              <a:buSzPct val="75000"/>
              <a:buFontTx/>
              <a:buChar char="•"/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algn="ctr" defTabSz="584200">
              <a:defRPr sz="8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3" name="Shape 23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marL="342900" indent="-342900" defTabSz="584200">
              <a:spcBef>
                <a:spcPts val="3200"/>
              </a:spcBef>
              <a:buSzPct val="75000"/>
              <a:buFontTx/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685800" indent="-342900" defTabSz="584200">
              <a:spcBef>
                <a:spcPts val="3200"/>
              </a:spcBef>
              <a:buSzPct val="75000"/>
              <a:buFontTx/>
              <a:buChar char="•"/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028700" indent="-342900" defTabSz="584200">
              <a:spcBef>
                <a:spcPts val="3200"/>
              </a:spcBef>
              <a:buSzPct val="75000"/>
              <a:buFontTx/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371600" indent="-342900" defTabSz="584200">
              <a:spcBef>
                <a:spcPts val="3200"/>
              </a:spcBef>
              <a:buSzPct val="75000"/>
              <a:buFontTx/>
              <a:buChar char="•"/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1714500" indent="-342900" defTabSz="584200">
              <a:spcBef>
                <a:spcPts val="3200"/>
              </a:spcBef>
              <a:buSzPct val="75000"/>
              <a:buFontTx/>
              <a:buChar char="•"/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marL="444500" indent="-444500" defTabSz="584200">
              <a:spcBef>
                <a:spcPts val="4200"/>
              </a:spcBef>
              <a:buSzPct val="75000"/>
              <a:buFontTx/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889000" indent="-444500" defTabSz="584200">
              <a:spcBef>
                <a:spcPts val="4200"/>
              </a:spcBef>
              <a:buSzPct val="75000"/>
              <a:buFontTx/>
              <a:buChar char="•"/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333500" indent="-444500" defTabSz="584200">
              <a:spcBef>
                <a:spcPts val="4200"/>
              </a:spcBef>
              <a:buSzPct val="75000"/>
              <a:buFontTx/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778000" indent="-444500" defTabSz="584200">
              <a:spcBef>
                <a:spcPts val="4200"/>
              </a:spcBef>
              <a:buSzPct val="75000"/>
              <a:buFontTx/>
              <a:buChar char="•"/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222500" indent="-444500" defTabSz="584200">
              <a:spcBef>
                <a:spcPts val="4200"/>
              </a:spcBef>
              <a:buSzPct val="75000"/>
              <a:buFontTx/>
              <a:buChar char="•"/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-2"/>
            <a:ext cx="13004803" cy="9753602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/>
          <p:nvPr>
            <p:ph type="title"/>
          </p:nvPr>
        </p:nvSpPr>
        <p:spPr>
          <a:xfrm>
            <a:off x="650238" y="1109684"/>
            <a:ext cx="11704324" cy="16154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2" tIns="65022" rIns="65022" bIns="65022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650238" y="2725137"/>
            <a:ext cx="11751739" cy="7028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2" tIns="65022" rIns="65022" bIns="65022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One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Two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Three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Four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spd="med" advClick="1"/>
  <p:txStyles>
    <p:titleStyle>
      <a:lvl1pPr defTabSz="457200">
        <a:defRPr sz="5000">
          <a:solidFill>
            <a:srgbClr val="FFFFFF"/>
          </a:solidFill>
          <a:latin typeface="Lato Light"/>
          <a:ea typeface="Lato Light"/>
          <a:cs typeface="Lato Light"/>
          <a:sym typeface="Lato Light"/>
        </a:defRPr>
      </a:lvl1pPr>
      <a:lvl2pPr defTabSz="457200">
        <a:defRPr sz="5000">
          <a:solidFill>
            <a:srgbClr val="FFFFFF"/>
          </a:solidFill>
          <a:latin typeface="Lato Light"/>
          <a:ea typeface="Lato Light"/>
          <a:cs typeface="Lato Light"/>
          <a:sym typeface="Lato Light"/>
        </a:defRPr>
      </a:lvl2pPr>
      <a:lvl3pPr defTabSz="457200">
        <a:defRPr sz="5000">
          <a:solidFill>
            <a:srgbClr val="FFFFFF"/>
          </a:solidFill>
          <a:latin typeface="Lato Light"/>
          <a:ea typeface="Lato Light"/>
          <a:cs typeface="Lato Light"/>
          <a:sym typeface="Lato Light"/>
        </a:defRPr>
      </a:lvl3pPr>
      <a:lvl4pPr defTabSz="457200">
        <a:defRPr sz="5000">
          <a:solidFill>
            <a:srgbClr val="FFFFFF"/>
          </a:solidFill>
          <a:latin typeface="Lato Light"/>
          <a:ea typeface="Lato Light"/>
          <a:cs typeface="Lato Light"/>
          <a:sym typeface="Lato Light"/>
        </a:defRPr>
      </a:lvl4pPr>
      <a:lvl5pPr defTabSz="457200">
        <a:defRPr sz="5000">
          <a:solidFill>
            <a:srgbClr val="FFFFFF"/>
          </a:solidFill>
          <a:latin typeface="Lato Light"/>
          <a:ea typeface="Lato Light"/>
          <a:cs typeface="Lato Light"/>
          <a:sym typeface="Lato Light"/>
        </a:defRPr>
      </a:lvl5pPr>
      <a:lvl6pPr defTabSz="457200">
        <a:defRPr sz="5000">
          <a:solidFill>
            <a:srgbClr val="FFFFFF"/>
          </a:solidFill>
          <a:latin typeface="Lato Light"/>
          <a:ea typeface="Lato Light"/>
          <a:cs typeface="Lato Light"/>
          <a:sym typeface="Lato Light"/>
        </a:defRPr>
      </a:lvl6pPr>
      <a:lvl7pPr defTabSz="457200">
        <a:defRPr sz="5000">
          <a:solidFill>
            <a:srgbClr val="FFFFFF"/>
          </a:solidFill>
          <a:latin typeface="Lato Light"/>
          <a:ea typeface="Lato Light"/>
          <a:cs typeface="Lato Light"/>
          <a:sym typeface="Lato Light"/>
        </a:defRPr>
      </a:lvl7pPr>
      <a:lvl8pPr defTabSz="457200">
        <a:defRPr sz="5000">
          <a:solidFill>
            <a:srgbClr val="FFFFFF"/>
          </a:solidFill>
          <a:latin typeface="Lato Light"/>
          <a:ea typeface="Lato Light"/>
          <a:cs typeface="Lato Light"/>
          <a:sym typeface="Lato Light"/>
        </a:defRPr>
      </a:lvl8pPr>
      <a:lvl9pPr defTabSz="457200">
        <a:defRPr sz="5000">
          <a:solidFill>
            <a:srgbClr val="FFFFFF"/>
          </a:solidFill>
          <a:latin typeface="Lato Light"/>
          <a:ea typeface="Lato Light"/>
          <a:cs typeface="Lato Light"/>
          <a:sym typeface="Lato Light"/>
        </a:defRPr>
      </a:lvl9pPr>
    </p:titleStyle>
    <p:bodyStyle>
      <a:lvl1pPr marL="480059" indent="-480059" defTabSz="457200">
        <a:spcBef>
          <a:spcPts val="400"/>
        </a:spcBef>
        <a:buSzPct val="100000"/>
        <a:buFont typeface="Arial"/>
        <a:buChar char="•"/>
        <a:defRPr sz="2800">
          <a:solidFill>
            <a:srgbClr val="FFFFFF"/>
          </a:solidFill>
          <a:latin typeface="Lato Regular"/>
          <a:ea typeface="Lato Regular"/>
          <a:cs typeface="Lato Regular"/>
          <a:sym typeface="Lato Regular"/>
        </a:defRPr>
      </a:lvl1pPr>
      <a:lvl2pPr marL="857250" indent="-400050" defTabSz="457200">
        <a:spcBef>
          <a:spcPts val="400"/>
        </a:spcBef>
        <a:buSzPct val="100000"/>
        <a:buFont typeface="Arial"/>
        <a:buChar char="–"/>
        <a:defRPr sz="2800">
          <a:solidFill>
            <a:srgbClr val="FFFFFF"/>
          </a:solidFill>
          <a:latin typeface="Lato Regular"/>
          <a:ea typeface="Lato Regular"/>
          <a:cs typeface="Lato Regular"/>
          <a:sym typeface="Lato Regular"/>
        </a:defRPr>
      </a:lvl2pPr>
      <a:lvl3pPr marL="1234438" indent="-320038" defTabSz="457200">
        <a:spcBef>
          <a:spcPts val="400"/>
        </a:spcBef>
        <a:buSzPct val="100000"/>
        <a:buFont typeface="Arial"/>
        <a:buChar char="•"/>
        <a:defRPr sz="2800">
          <a:solidFill>
            <a:srgbClr val="FFFFFF"/>
          </a:solidFill>
          <a:latin typeface="Lato Regular"/>
          <a:ea typeface="Lato Regular"/>
          <a:cs typeface="Lato Regular"/>
          <a:sym typeface="Lato Regular"/>
        </a:defRPr>
      </a:lvl3pPr>
      <a:lvl4pPr marL="1691638" indent="-320038" defTabSz="457200">
        <a:spcBef>
          <a:spcPts val="400"/>
        </a:spcBef>
        <a:buSzPct val="100000"/>
        <a:buFont typeface="Arial"/>
        <a:buChar char="–"/>
        <a:defRPr sz="2800">
          <a:solidFill>
            <a:srgbClr val="FFFFFF"/>
          </a:solidFill>
          <a:latin typeface="Lato Regular"/>
          <a:ea typeface="Lato Regular"/>
          <a:cs typeface="Lato Regular"/>
          <a:sym typeface="Lato Regular"/>
        </a:defRPr>
      </a:lvl4pPr>
      <a:lvl5pPr marL="2148838" indent="-320038" defTabSz="457200">
        <a:spcBef>
          <a:spcPts val="400"/>
        </a:spcBef>
        <a:buSzPct val="100000"/>
        <a:buFont typeface="Arial"/>
        <a:buChar char="»"/>
        <a:defRPr sz="2800">
          <a:solidFill>
            <a:srgbClr val="FFFFFF"/>
          </a:solidFill>
          <a:latin typeface="Lato Regular"/>
          <a:ea typeface="Lato Regular"/>
          <a:cs typeface="Lato Regular"/>
          <a:sym typeface="Lato Regular"/>
        </a:defRPr>
      </a:lvl5pPr>
      <a:lvl6pPr marL="2606038" indent="-320038" defTabSz="457200">
        <a:spcBef>
          <a:spcPts val="400"/>
        </a:spcBef>
        <a:buSzPct val="100000"/>
        <a:buFont typeface="Arial"/>
        <a:buChar char="•"/>
        <a:defRPr sz="2800">
          <a:solidFill>
            <a:srgbClr val="FFFFFF"/>
          </a:solidFill>
          <a:latin typeface="Lato Regular"/>
          <a:ea typeface="Lato Regular"/>
          <a:cs typeface="Lato Regular"/>
          <a:sym typeface="Lato Regular"/>
        </a:defRPr>
      </a:lvl6pPr>
      <a:lvl7pPr marL="3063238" indent="-320038" defTabSz="457200">
        <a:spcBef>
          <a:spcPts val="400"/>
        </a:spcBef>
        <a:buSzPct val="100000"/>
        <a:buFont typeface="Arial"/>
        <a:buChar char="•"/>
        <a:defRPr sz="2800">
          <a:solidFill>
            <a:srgbClr val="FFFFFF"/>
          </a:solidFill>
          <a:latin typeface="Lato Regular"/>
          <a:ea typeface="Lato Regular"/>
          <a:cs typeface="Lato Regular"/>
          <a:sym typeface="Lato Regular"/>
        </a:defRPr>
      </a:lvl7pPr>
      <a:lvl8pPr marL="3520440" indent="-320039" defTabSz="457200">
        <a:spcBef>
          <a:spcPts val="400"/>
        </a:spcBef>
        <a:buSzPct val="100000"/>
        <a:buFont typeface="Arial"/>
        <a:buChar char="•"/>
        <a:defRPr sz="2800">
          <a:solidFill>
            <a:srgbClr val="FFFFFF"/>
          </a:solidFill>
          <a:latin typeface="Lato Regular"/>
          <a:ea typeface="Lato Regular"/>
          <a:cs typeface="Lato Regular"/>
          <a:sym typeface="Lato Regular"/>
        </a:defRPr>
      </a:lvl8pPr>
      <a:lvl9pPr marL="3977640" indent="-320040" defTabSz="457200">
        <a:spcBef>
          <a:spcPts val="400"/>
        </a:spcBef>
        <a:buSzPct val="100000"/>
        <a:buFont typeface="Arial"/>
        <a:buChar char="•"/>
        <a:defRPr sz="2800">
          <a:solidFill>
            <a:srgbClr val="FFFFFF"/>
          </a:solidFill>
          <a:latin typeface="Lato Regular"/>
          <a:ea typeface="Lato Regular"/>
          <a:cs typeface="Lato Regular"/>
          <a:sym typeface="Lato Regular"/>
        </a:defRPr>
      </a:lvl9pPr>
    </p:bodyStyle>
    <p:otherStyle>
      <a:lvl1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2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3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4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88887" y="4108682"/>
            <a:ext cx="2830067" cy="892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5022" tIns="65022" rIns="65022" bIns="65022">
            <a:spAutoFit/>
          </a:bodyPr>
          <a:lstStyle>
            <a:lvl1pPr algn="l" defTabSz="457200">
              <a:defRPr b="1" sz="5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000">
                <a:solidFill>
                  <a:srgbClr val="FFFFFF"/>
                </a:solidFill>
              </a:rPr>
              <a:t>SPACING</a:t>
            </a:r>
          </a:p>
        </p:txBody>
      </p:sp>
      <p:sp>
        <p:nvSpPr>
          <p:cNvPr id="44" name="Shape 44"/>
          <p:cNvSpPr/>
          <p:nvPr/>
        </p:nvSpPr>
        <p:spPr>
          <a:xfrm>
            <a:off x="488591" y="5117500"/>
            <a:ext cx="4680457" cy="4983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5022" tIns="65022" rIns="65022" bIns="65022">
            <a:spAutoFit/>
          </a:bodyPr>
          <a:lstStyle>
            <a:lvl1pPr algn="l" defTabSz="457200">
              <a:defRPr b="1" sz="2400">
                <a:solidFill>
                  <a:srgbClr val="FFFFFF">
                    <a:alpha val="60000"/>
                  </a:srgbClr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FFFFFF">
                    <a:alpha val="60000"/>
                  </a:srgbClr>
                </a:solidFill>
              </a:rPr>
              <a:t>Hamza Ahmed, Design section TA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title"/>
          </p:nvPr>
        </p:nvSpPr>
        <p:spPr>
          <a:xfrm>
            <a:off x="650238" y="874877"/>
            <a:ext cx="11704324" cy="104063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Macro-level spacing in CSS</a:t>
            </a:r>
          </a:p>
        </p:txBody>
      </p:sp>
      <p:sp>
        <p:nvSpPr>
          <p:cNvPr id="72" name="Shape 72"/>
          <p:cNvSpPr/>
          <p:nvPr>
            <p:ph type="body" idx="1"/>
          </p:nvPr>
        </p:nvSpPr>
        <p:spPr>
          <a:xfrm>
            <a:off x="650238" y="2198229"/>
            <a:ext cx="11751738" cy="5507286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746758" indent="-746758">
              <a:buClr>
                <a:srgbClr val="FFFFFF"/>
              </a:buCl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CSS Box Model allows you to accomplish spacing in web design</a:t>
            </a:r>
          </a:p>
        </p:txBody>
      </p:sp>
      <p:pic>
        <p:nvPicPr>
          <p:cNvPr id="73" name="image7.png" descr="2013-08-12 06.27.06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00771" y="3182521"/>
            <a:ext cx="8850672" cy="48416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3611880" y="3931241"/>
            <a:ext cx="5781039" cy="1781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5022" tIns="65022" rIns="65022" bIns="65022">
            <a:spAutoFit/>
          </a:bodyPr>
          <a:lstStyle/>
          <a:p>
            <a:pPr lvl="0" defTabSz="457200">
              <a:lnSpc>
                <a:spcPct val="150000"/>
              </a:lnSpc>
              <a:defRPr sz="1800"/>
            </a:pPr>
            <a:r>
              <a:rPr sz="44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rPr>
              <a:t>Padding:</a:t>
            </a:r>
            <a:r>
              <a:rPr sz="4400">
                <a:solidFill>
                  <a:srgbClr val="FFFFFF">
                    <a:alpha val="75000"/>
                  </a:srgbClr>
                </a:solidFill>
                <a:latin typeface="Lato Regular"/>
                <a:ea typeface="Lato Regular"/>
                <a:cs typeface="Lato Regular"/>
                <a:sym typeface="Lato Regular"/>
              </a:rPr>
              <a:t> Inner Spacing</a:t>
            </a:r>
            <a:endParaRPr sz="4400">
              <a:solidFill>
                <a:srgbClr val="FFFFFF">
                  <a:alpha val="75000"/>
                </a:srgbClr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 lvl="0" defTabSz="457200">
              <a:lnSpc>
                <a:spcPct val="150000"/>
              </a:lnSpc>
              <a:defRPr sz="1800"/>
            </a:pPr>
            <a:r>
              <a:rPr sz="44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rPr>
              <a:t>Margin:</a:t>
            </a:r>
            <a:r>
              <a:rPr sz="4400">
                <a:solidFill>
                  <a:srgbClr val="FFFFFF">
                    <a:alpha val="75000"/>
                  </a:srgbClr>
                </a:solidFill>
                <a:latin typeface="Lato Regular"/>
                <a:ea typeface="Lato Regular"/>
                <a:cs typeface="Lato Regular"/>
                <a:sym typeface="Lato Regular"/>
              </a:rPr>
              <a:t> Outer Spacing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type="title"/>
          </p:nvPr>
        </p:nvSpPr>
        <p:spPr>
          <a:xfrm>
            <a:off x="650238" y="398484"/>
            <a:ext cx="11704324" cy="1615455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Padding vs Margin </a:t>
            </a:r>
          </a:p>
        </p:txBody>
      </p:sp>
      <p:sp>
        <p:nvSpPr>
          <p:cNvPr id="78" name="Shape 7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7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56398" y="1525947"/>
            <a:ext cx="7539420" cy="67017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title"/>
          </p:nvPr>
        </p:nvSpPr>
        <p:spPr>
          <a:xfrm>
            <a:off x="650238" y="874877"/>
            <a:ext cx="11704324" cy="104063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Macro-level spacing in CSS</a:t>
            </a:r>
          </a:p>
        </p:txBody>
      </p:sp>
      <p:sp>
        <p:nvSpPr>
          <p:cNvPr id="82" name="Shape 82"/>
          <p:cNvSpPr/>
          <p:nvPr>
            <p:ph type="body" idx="1"/>
          </p:nvPr>
        </p:nvSpPr>
        <p:spPr>
          <a:xfrm>
            <a:off x="650238" y="2490329"/>
            <a:ext cx="11751738" cy="5507286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Each UI element should have some padding in order to draw emphasis &amp; define its purpose.</a:t>
            </a:r>
            <a:endParaRPr sz="2800">
              <a:solidFill>
                <a:srgbClr val="FFFFFF"/>
              </a:solidFill>
            </a:endParaRPr>
          </a:p>
          <a:p>
            <a:pPr lvl="0" marL="480058" indent="-4800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When to use padding:</a:t>
            </a:r>
            <a:endParaRPr sz="2800">
              <a:solidFill>
                <a:srgbClr val="FFFFFF"/>
              </a:solidFill>
            </a:endParaRPr>
          </a:p>
          <a:p>
            <a:pPr lvl="1" marL="1203958" indent="-746758">
              <a:buClr>
                <a:srgbClr val="FFFFFF"/>
              </a:buClr>
              <a:buChar char="•"/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 If spacing deserves to be in its own element (i.e. to space out the content from the edges of the element)</a:t>
            </a:r>
            <a:endParaRPr sz="2800">
              <a:solidFill>
                <a:srgbClr val="FFFFFF"/>
              </a:solidFill>
            </a:endParaRPr>
          </a:p>
          <a:p>
            <a:pPr lvl="3" marL="19939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Ex.: Button</a:t>
            </a:r>
            <a:endParaRPr sz="2800">
              <a:solidFill>
                <a:srgbClr val="FFFFFF"/>
              </a:solidFill>
            </a:endParaRPr>
          </a:p>
          <a:p>
            <a:pPr lvl="0" marL="480058" indent="-4800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When to use margin: If spacing deserves to be between elements (give separation for different elements)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Ex.: Separation between articles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image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6888"/>
            <a:ext cx="13004803" cy="8866910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Shape 85"/>
          <p:cNvSpPr/>
          <p:nvPr/>
        </p:nvSpPr>
        <p:spPr>
          <a:xfrm>
            <a:off x="-1" y="8263466"/>
            <a:ext cx="13004802" cy="1490136"/>
          </a:xfrm>
          <a:prstGeom prst="rect">
            <a:avLst/>
          </a:prstGeom>
          <a:solidFill>
            <a:srgbClr val="535353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p:spPr>
        <p:txBody>
          <a:bodyPr lIns="0" tIns="0" rIns="0" bIns="0" anchor="ctr"/>
          <a:lstStyle/>
          <a:p>
            <a:pPr lvl="0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86" name="Shape 86"/>
          <p:cNvSpPr/>
          <p:nvPr>
            <p:ph type="body" idx="1"/>
          </p:nvPr>
        </p:nvSpPr>
        <p:spPr>
          <a:xfrm>
            <a:off x="331893" y="8699969"/>
            <a:ext cx="10038082" cy="61712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defTabSz="425195">
              <a:spcBef>
                <a:spcPts val="400"/>
              </a:spcBef>
              <a:defRPr sz="316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62">
                <a:solidFill>
                  <a:srgbClr val="FFFFFF"/>
                </a:solidFill>
              </a:rPr>
              <a:t>Padding vs. Margin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title"/>
          </p:nvPr>
        </p:nvSpPr>
        <p:spPr>
          <a:xfrm>
            <a:off x="650238" y="874877"/>
            <a:ext cx="11704324" cy="104063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Micro-level Spacing</a:t>
            </a:r>
          </a:p>
        </p:txBody>
      </p:sp>
      <p:sp>
        <p:nvSpPr>
          <p:cNvPr id="89" name="Shape 89"/>
          <p:cNvSpPr/>
          <p:nvPr>
            <p:ph type="body" idx="1"/>
          </p:nvPr>
        </p:nvSpPr>
        <p:spPr>
          <a:xfrm>
            <a:off x="650238" y="2490329"/>
            <a:ext cx="11751738" cy="5507286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Use micro-level spacing to increase legibility of the text</a:t>
            </a:r>
            <a:endParaRPr sz="2800">
              <a:solidFill>
                <a:srgbClr val="FFFFFF"/>
              </a:solidFill>
            </a:endParaRPr>
          </a:p>
          <a:p>
            <a:pPr lvl="0" marL="480058" indent="-4800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Accomplished through “line spacing” and “letter spacing”</a:t>
            </a:r>
            <a:br>
              <a:rPr sz="2800">
                <a:solidFill>
                  <a:srgbClr val="FFFFFF"/>
                </a:solidFill>
              </a:rPr>
            </a:b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Extremely useful for text-heavy websites like blogs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title"/>
          </p:nvPr>
        </p:nvSpPr>
        <p:spPr>
          <a:xfrm>
            <a:off x="650238" y="4713542"/>
            <a:ext cx="11704324" cy="157305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Line-height CSS property makes or breaks the legibility of text</a:t>
            </a:r>
          </a:p>
        </p:txBody>
      </p:sp>
      <p:sp>
        <p:nvSpPr>
          <p:cNvPr id="92" name="Shape 92"/>
          <p:cNvSpPr/>
          <p:nvPr/>
        </p:nvSpPr>
        <p:spPr>
          <a:xfrm>
            <a:off x="3926113" y="4035543"/>
            <a:ext cx="5071312" cy="650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5022" tIns="65022" rIns="65022" bIns="65022">
            <a:spAutoFit/>
          </a:bodyPr>
          <a:lstStyle>
            <a:lvl1pPr algn="l" defTabSz="457200">
              <a:defRPr sz="3400">
                <a:solidFill>
                  <a:srgbClr val="FFFFFF">
                    <a:alpha val="75000"/>
                  </a:srgbClr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>
                    <a:alpha val="75000"/>
                  </a:srgbClr>
                </a:solidFill>
              </a:rPr>
              <a:t>Micro-level spacing in CSS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4765156"/>
            <a:ext cx="13004803" cy="6231278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hape 95"/>
          <p:cNvSpPr/>
          <p:nvPr/>
        </p:nvSpPr>
        <p:spPr>
          <a:xfrm>
            <a:off x="-1" y="8263466"/>
            <a:ext cx="13004802" cy="1490136"/>
          </a:xfrm>
          <a:prstGeom prst="rect">
            <a:avLst/>
          </a:prstGeom>
          <a:solidFill>
            <a:srgbClr val="535353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p:spPr>
        <p:txBody>
          <a:bodyPr lIns="0" tIns="0" rIns="0" bIns="0" anchor="ctr"/>
          <a:lstStyle/>
          <a:p>
            <a:pPr lvl="0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96" name="image10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" y="-303598"/>
            <a:ext cx="13004803" cy="5008918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Shape 97"/>
          <p:cNvSpPr/>
          <p:nvPr/>
        </p:nvSpPr>
        <p:spPr>
          <a:xfrm>
            <a:off x="10242980" y="39314"/>
            <a:ext cx="2567603" cy="4983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5022" tIns="65022" rIns="65022" bIns="65022">
            <a:spAutoFit/>
          </a:bodyPr>
          <a:lstStyle>
            <a:lvl1pPr algn="l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Line-height: normal</a:t>
            </a:r>
          </a:p>
        </p:txBody>
      </p:sp>
      <p:sp>
        <p:nvSpPr>
          <p:cNvPr id="98" name="Shape 98"/>
          <p:cNvSpPr/>
          <p:nvPr/>
        </p:nvSpPr>
        <p:spPr>
          <a:xfrm>
            <a:off x="10398475" y="4811776"/>
            <a:ext cx="2276049" cy="4983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5022" tIns="65022" rIns="65022" bIns="65022">
            <a:spAutoFit/>
          </a:bodyPr>
          <a:lstStyle>
            <a:lvl1pPr algn="l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Line-height: 32px</a:t>
            </a:r>
          </a:p>
        </p:txBody>
      </p:sp>
      <p:sp>
        <p:nvSpPr>
          <p:cNvPr id="99" name="Shape 99"/>
          <p:cNvSpPr/>
          <p:nvPr>
            <p:ph type="body" idx="1"/>
          </p:nvPr>
        </p:nvSpPr>
        <p:spPr>
          <a:xfrm>
            <a:off x="331893" y="8699969"/>
            <a:ext cx="10038082" cy="61712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defTabSz="425195">
              <a:spcBef>
                <a:spcPts val="400"/>
              </a:spcBef>
              <a:defRPr sz="316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62">
                <a:solidFill>
                  <a:srgbClr val="FFFFFF"/>
                </a:solidFill>
              </a:rPr>
              <a:t>Effect of line height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title"/>
          </p:nvPr>
        </p:nvSpPr>
        <p:spPr>
          <a:xfrm>
            <a:off x="650238" y="874877"/>
            <a:ext cx="11704324" cy="104063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Paragraph width</a:t>
            </a:r>
          </a:p>
        </p:txBody>
      </p:sp>
      <p:sp>
        <p:nvSpPr>
          <p:cNvPr id="102" name="Shape 102"/>
          <p:cNvSpPr/>
          <p:nvPr>
            <p:ph type="body" idx="1"/>
          </p:nvPr>
        </p:nvSpPr>
        <p:spPr>
          <a:xfrm>
            <a:off x="650238" y="2490329"/>
            <a:ext cx="11751738" cy="5507286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When the width of your paragraph gets too long, it becomes hard to read.</a:t>
            </a:r>
            <a:endParaRPr sz="2800">
              <a:solidFill>
                <a:srgbClr val="FFFFFF"/>
              </a:solidFill>
            </a:endParaRPr>
          </a:p>
          <a:p>
            <a:pPr lvl="0" marL="480058" indent="-4800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Usually 640px – 720px is the limit of “legible” paragraph.</a:t>
            </a: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Use “containers” to restrict the width of your text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image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4765156"/>
            <a:ext cx="13004803" cy="6231278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Shape 105"/>
          <p:cNvSpPr/>
          <p:nvPr/>
        </p:nvSpPr>
        <p:spPr>
          <a:xfrm>
            <a:off x="-1" y="8263466"/>
            <a:ext cx="13004802" cy="1490136"/>
          </a:xfrm>
          <a:prstGeom prst="rect">
            <a:avLst/>
          </a:prstGeom>
          <a:solidFill>
            <a:srgbClr val="535353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p:spPr>
        <p:txBody>
          <a:bodyPr lIns="0" tIns="0" rIns="0" bIns="0" anchor="ctr"/>
          <a:lstStyle/>
          <a:p>
            <a:pPr lvl="0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06" name="Shape 106"/>
          <p:cNvSpPr/>
          <p:nvPr/>
        </p:nvSpPr>
        <p:spPr>
          <a:xfrm>
            <a:off x="9646925" y="39314"/>
            <a:ext cx="3006349" cy="4983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5022" tIns="65022" rIns="65022" bIns="65022">
            <a:spAutoFit/>
          </a:bodyPr>
          <a:lstStyle>
            <a:lvl1pPr algn="l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Paragraph width: 100%</a:t>
            </a:r>
          </a:p>
        </p:txBody>
      </p:sp>
      <p:sp>
        <p:nvSpPr>
          <p:cNvPr id="107" name="Shape 107"/>
          <p:cNvSpPr/>
          <p:nvPr/>
        </p:nvSpPr>
        <p:spPr>
          <a:xfrm>
            <a:off x="9646925" y="4811776"/>
            <a:ext cx="3074513" cy="4983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5022" tIns="65022" rIns="65022" bIns="65022">
            <a:spAutoFit/>
          </a:bodyPr>
          <a:lstStyle>
            <a:lvl1pPr algn="l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Paragraph width: 960px</a:t>
            </a:r>
          </a:p>
        </p:txBody>
      </p:sp>
      <p:sp>
        <p:nvSpPr>
          <p:cNvPr id="108" name="Shape 108"/>
          <p:cNvSpPr/>
          <p:nvPr>
            <p:ph type="body" idx="1"/>
          </p:nvPr>
        </p:nvSpPr>
        <p:spPr>
          <a:xfrm>
            <a:off x="331893" y="8699969"/>
            <a:ext cx="10038082" cy="61712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defTabSz="425195">
              <a:spcBef>
                <a:spcPts val="400"/>
              </a:spcBef>
              <a:defRPr sz="316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62">
                <a:solidFill>
                  <a:srgbClr val="FFFFFF"/>
                </a:solidFill>
              </a:rPr>
              <a:t>Effect of setting a paragraph width</a:t>
            </a:r>
          </a:p>
        </p:txBody>
      </p:sp>
      <p:pic>
        <p:nvPicPr>
          <p:cNvPr id="109" name="image1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8063" y="-19147"/>
            <a:ext cx="13040927" cy="52145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z="4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400">
                <a:solidFill>
                  <a:srgbClr val="FFFFFF"/>
                </a:solidFill>
              </a:rPr>
              <a:t>What’s wrong with this UI?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title"/>
          </p:nvPr>
        </p:nvSpPr>
        <p:spPr>
          <a:xfrm>
            <a:off x="650238" y="1109684"/>
            <a:ext cx="11704324" cy="1615455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Keep your metrics consistent</a:t>
            </a:r>
          </a:p>
        </p:txBody>
      </p:sp>
      <p:sp>
        <p:nvSpPr>
          <p:cNvPr id="112" name="Shape 112"/>
          <p:cNvSpPr/>
          <p:nvPr>
            <p:ph type="body" idx="4294967295"/>
          </p:nvPr>
        </p:nvSpPr>
        <p:spPr>
          <a:xfrm>
            <a:off x="650238" y="2725137"/>
            <a:ext cx="11751740" cy="702846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Padding around an element should be equal.</a:t>
            </a:r>
            <a:endParaRPr sz="2800">
              <a:solidFill>
                <a:srgbClr val="FFFFFF"/>
              </a:solidFill>
            </a:endParaRPr>
          </a:p>
          <a:p>
            <a:pPr lvl="0" marL="480058" indent="-4800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Use simple multiples for your spacing metrics (and for other metrics as well)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Ex: 20px padding &amp; 10px margin (multiples of 10)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Ex: 12px padding &amp; 16px font-size &amp; 32px line-height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age1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994036"/>
            <a:ext cx="13004803" cy="6841391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hape 115"/>
          <p:cNvSpPr/>
          <p:nvPr/>
        </p:nvSpPr>
        <p:spPr>
          <a:xfrm>
            <a:off x="-1" y="8263466"/>
            <a:ext cx="13004802" cy="1490136"/>
          </a:xfrm>
          <a:prstGeom prst="rect">
            <a:avLst/>
          </a:prstGeom>
          <a:solidFill>
            <a:srgbClr val="535353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p:spPr>
        <p:txBody>
          <a:bodyPr lIns="0" tIns="0" rIns="0" bIns="0" anchor="ctr"/>
          <a:lstStyle/>
          <a:p>
            <a:pPr lvl="0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16" name="Shape 116"/>
          <p:cNvSpPr/>
          <p:nvPr>
            <p:ph type="body" idx="1"/>
          </p:nvPr>
        </p:nvSpPr>
        <p:spPr>
          <a:xfrm>
            <a:off x="331893" y="8699969"/>
            <a:ext cx="10038082" cy="61712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defTabSz="425195">
              <a:spcBef>
                <a:spcPts val="400"/>
              </a:spcBef>
              <a:defRPr sz="316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62">
                <a:solidFill>
                  <a:srgbClr val="FFFFFF"/>
                </a:solidFill>
              </a:rPr>
              <a:t>Keep your spacing consistent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title"/>
          </p:nvPr>
        </p:nvSpPr>
        <p:spPr>
          <a:xfrm>
            <a:off x="650238" y="874877"/>
            <a:ext cx="11704324" cy="104063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Simple not barren</a:t>
            </a:r>
          </a:p>
        </p:txBody>
      </p:sp>
      <p:sp>
        <p:nvSpPr>
          <p:cNvPr id="119" name="Shape 119"/>
          <p:cNvSpPr/>
          <p:nvPr>
            <p:ph type="body" idx="1"/>
          </p:nvPr>
        </p:nvSpPr>
        <p:spPr>
          <a:xfrm>
            <a:off x="650238" y="2490329"/>
            <a:ext cx="11751738" cy="5507286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829733" indent="-829733">
              <a:spcBef>
                <a:spcPts val="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useo Sans 100"/>
                <a:ea typeface="Museo Sans 100"/>
                <a:cs typeface="Museo Sans 100"/>
                <a:sym typeface="Museo Sans 100"/>
              </a:rPr>
              <a:t>It’s important not to overuse spacing</a:t>
            </a:r>
            <a:endParaRPr>
              <a:latin typeface="Museo Sans 100"/>
              <a:ea typeface="Museo Sans 100"/>
              <a:cs typeface="Museo Sans 100"/>
              <a:sym typeface="Museo Sans 100"/>
            </a:endParaRPr>
          </a:p>
          <a:p>
            <a:pPr lvl="1" marL="1286933" indent="-829733">
              <a:spcBef>
                <a:spcPts val="0"/>
              </a:spcBef>
              <a:buClr>
                <a:srgbClr val="FFFFFF"/>
              </a:buClr>
              <a:buChar char="•"/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useo Sans 100"/>
                <a:ea typeface="Museo Sans 100"/>
                <a:cs typeface="Museo Sans 100"/>
                <a:sym typeface="Museo Sans 100"/>
              </a:rPr>
              <a:t>Run into issues where your UI looks “barren”</a:t>
            </a:r>
            <a:endParaRPr>
              <a:latin typeface="Museo Sans 100"/>
              <a:ea typeface="Museo Sans 100"/>
              <a:cs typeface="Museo Sans 100"/>
              <a:sym typeface="Museo Sans 100"/>
            </a:endParaRPr>
          </a:p>
          <a:p>
            <a:pPr lvl="0" marL="533400" indent="-533400">
              <a:spcBef>
                <a:spcPts val="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>
              <a:latin typeface="Museo Sans 100"/>
              <a:ea typeface="Museo Sans 100"/>
              <a:cs typeface="Museo Sans 100"/>
              <a:sym typeface="Museo Sans 100"/>
            </a:endParaRPr>
          </a:p>
          <a:p>
            <a:pPr lvl="0" marL="829733" indent="-829733">
              <a:spcBef>
                <a:spcPts val="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useo Sans 100"/>
                <a:ea typeface="Museo Sans 100"/>
                <a:cs typeface="Museo Sans 100"/>
                <a:sym typeface="Museo Sans 100"/>
              </a:rPr>
              <a:t>There is no golden rule for maintaining the balance</a:t>
            </a:r>
            <a:endParaRPr>
              <a:latin typeface="Museo Sans 100"/>
              <a:ea typeface="Museo Sans 100"/>
              <a:cs typeface="Museo Sans 100"/>
              <a:sym typeface="Museo Sans 100"/>
            </a:endParaRPr>
          </a:p>
          <a:p>
            <a:pPr lvl="1" marL="1286933" indent="-829733">
              <a:spcBef>
                <a:spcPts val="0"/>
              </a:spcBef>
              <a:buClr>
                <a:srgbClr val="FFFFFF"/>
              </a:buClr>
              <a:buChar char="•"/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useo Sans 100"/>
                <a:ea typeface="Museo Sans 100"/>
                <a:cs typeface="Museo Sans 100"/>
                <a:sym typeface="Museo Sans 100"/>
              </a:rPr>
              <a:t>A lot of this comes from experience &amp; looking at other designs</a:t>
            </a:r>
            <a:endParaRPr>
              <a:latin typeface="Museo Sans 100"/>
              <a:ea typeface="Museo Sans 100"/>
              <a:cs typeface="Museo Sans 100"/>
              <a:sym typeface="Museo Sans 100"/>
            </a:endParaRPr>
          </a:p>
          <a:p>
            <a:pPr lvl="1" marL="1286933" indent="-829733">
              <a:spcBef>
                <a:spcPts val="0"/>
              </a:spcBef>
              <a:buClr>
                <a:srgbClr val="FFFFFF"/>
              </a:buClr>
              <a:buChar char="•"/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useo Sans 100"/>
                <a:ea typeface="Museo Sans 100"/>
                <a:cs typeface="Museo Sans 100"/>
                <a:sym typeface="Museo Sans 100"/>
              </a:rPr>
              <a:t>Use white-space judiciously depending on the purpose of your website.</a:t>
            </a:r>
            <a:endParaRPr>
              <a:latin typeface="Museo Sans 100"/>
              <a:ea typeface="Museo Sans 100"/>
              <a:cs typeface="Museo Sans 100"/>
              <a:sym typeface="Museo Sans 100"/>
            </a:endParaRPr>
          </a:p>
          <a:p>
            <a:pPr lvl="2" marL="1744133" indent="-829733">
              <a:spcBef>
                <a:spcPts val="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useo Sans 100"/>
                <a:ea typeface="Museo Sans 100"/>
                <a:cs typeface="Museo Sans 100"/>
                <a:sym typeface="Museo Sans 100"/>
              </a:rPr>
              <a:t>Application: Less white-space ( ~ 20px padding )</a:t>
            </a:r>
            <a:endParaRPr>
              <a:latin typeface="Museo Sans 100"/>
              <a:ea typeface="Museo Sans 100"/>
              <a:cs typeface="Museo Sans 100"/>
              <a:sym typeface="Museo Sans 100"/>
            </a:endParaRPr>
          </a:p>
          <a:p>
            <a:pPr lvl="2" marL="1744133" indent="-829733">
              <a:spcBef>
                <a:spcPts val="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useo Sans 100"/>
                <a:ea typeface="Museo Sans 100"/>
                <a:cs typeface="Museo Sans 100"/>
                <a:sym typeface="Museo Sans 100"/>
              </a:rPr>
              <a:t>Promotional: More white-space ( ~ 60px padding )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938" y="47184"/>
            <a:ext cx="13054676" cy="17406232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/>
          <p:nvPr/>
        </p:nvSpPr>
        <p:spPr>
          <a:xfrm>
            <a:off x="-1" y="8263466"/>
            <a:ext cx="13004802" cy="1490136"/>
          </a:xfrm>
          <a:prstGeom prst="rect">
            <a:avLst/>
          </a:prstGeom>
          <a:solidFill>
            <a:srgbClr val="535353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p:spPr>
        <p:txBody>
          <a:bodyPr lIns="0" tIns="0" rIns="0" bIns="0" anchor="ctr"/>
          <a:lstStyle/>
          <a:p>
            <a:pPr lvl="0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23" name="Shape 123"/>
          <p:cNvSpPr/>
          <p:nvPr>
            <p:ph type="body" idx="1"/>
          </p:nvPr>
        </p:nvSpPr>
        <p:spPr>
          <a:xfrm>
            <a:off x="331893" y="8699969"/>
            <a:ext cx="10038082" cy="61712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defTabSz="425195">
              <a:spcBef>
                <a:spcPts val="400"/>
              </a:spcBef>
              <a:defRPr sz="316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62">
                <a:solidFill>
                  <a:srgbClr val="FFFFFF"/>
                </a:solidFill>
              </a:rPr>
              <a:t>Barren UI example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title"/>
          </p:nvPr>
        </p:nvSpPr>
        <p:spPr>
          <a:xfrm>
            <a:off x="650238" y="4713542"/>
            <a:ext cx="11704324" cy="157305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Margins &amp; Paddings that are too large breaks relationships between elements</a:t>
            </a:r>
          </a:p>
        </p:txBody>
      </p:sp>
      <p:sp>
        <p:nvSpPr>
          <p:cNvPr id="126" name="Shape 126"/>
          <p:cNvSpPr/>
          <p:nvPr/>
        </p:nvSpPr>
        <p:spPr>
          <a:xfrm>
            <a:off x="5215321" y="3999419"/>
            <a:ext cx="2566873" cy="650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5022" tIns="65022" rIns="65022" bIns="65022">
            <a:spAutoFit/>
          </a:bodyPr>
          <a:lstStyle>
            <a:lvl1pPr algn="l" defTabSz="457200">
              <a:defRPr sz="3400">
                <a:solidFill>
                  <a:srgbClr val="FFFFFF">
                    <a:alpha val="75000"/>
                  </a:srgbClr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>
                    <a:alpha val="75000"/>
                  </a:srgbClr>
                </a:solidFill>
              </a:rPr>
              <a:t>Why barren?</a:t>
            </a: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395490"/>
            <a:ext cx="13004801" cy="17347046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Shape 129"/>
          <p:cNvSpPr/>
          <p:nvPr/>
        </p:nvSpPr>
        <p:spPr>
          <a:xfrm>
            <a:off x="-1" y="8263466"/>
            <a:ext cx="13004802" cy="1490136"/>
          </a:xfrm>
          <a:prstGeom prst="rect">
            <a:avLst/>
          </a:prstGeom>
          <a:solidFill>
            <a:srgbClr val="535353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p:spPr>
        <p:txBody>
          <a:bodyPr lIns="0" tIns="0" rIns="0" bIns="0" anchor="ctr"/>
          <a:lstStyle/>
          <a:p>
            <a:pPr lvl="0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30" name="Shape 130"/>
          <p:cNvSpPr/>
          <p:nvPr>
            <p:ph type="body" idx="1"/>
          </p:nvPr>
        </p:nvSpPr>
        <p:spPr>
          <a:xfrm>
            <a:off x="331893" y="8699969"/>
            <a:ext cx="10038082" cy="61712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defTabSz="425195">
              <a:spcBef>
                <a:spcPts val="400"/>
              </a:spcBef>
              <a:defRPr sz="316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62">
                <a:solidFill>
                  <a:srgbClr val="FFFFFF"/>
                </a:solidFill>
              </a:rPr>
              <a:t>Barren UI example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title"/>
          </p:nvPr>
        </p:nvSpPr>
        <p:spPr>
          <a:xfrm>
            <a:off x="650238" y="4713542"/>
            <a:ext cx="11704324" cy="157305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z="4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FFFFFF"/>
                </a:solidFill>
              </a:rPr>
              <a:t>Content is simply floating in the middle of nowhere</a:t>
            </a:r>
          </a:p>
        </p:txBody>
      </p:sp>
      <p:sp>
        <p:nvSpPr>
          <p:cNvPr id="133" name="Shape 133"/>
          <p:cNvSpPr/>
          <p:nvPr/>
        </p:nvSpPr>
        <p:spPr>
          <a:xfrm>
            <a:off x="5215321" y="3999419"/>
            <a:ext cx="2566873" cy="650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5022" tIns="65022" rIns="65022" bIns="65022">
            <a:spAutoFit/>
          </a:bodyPr>
          <a:lstStyle>
            <a:lvl1pPr algn="l" defTabSz="457200">
              <a:defRPr sz="3400">
                <a:solidFill>
                  <a:srgbClr val="FFFFFF">
                    <a:alpha val="75000"/>
                  </a:srgbClr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>
                    <a:alpha val="75000"/>
                  </a:srgbClr>
                </a:solidFill>
              </a:rPr>
              <a:t>Why barren?</a:t>
            </a: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title"/>
          </p:nvPr>
        </p:nvSpPr>
        <p:spPr>
          <a:xfrm>
            <a:off x="650238" y="874877"/>
            <a:ext cx="11704324" cy="104063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Review</a:t>
            </a:r>
          </a:p>
        </p:txBody>
      </p:sp>
      <p:sp>
        <p:nvSpPr>
          <p:cNvPr id="136" name="Shape 136"/>
          <p:cNvSpPr/>
          <p:nvPr>
            <p:ph type="body" idx="1"/>
          </p:nvPr>
        </p:nvSpPr>
        <p:spPr>
          <a:xfrm>
            <a:off x="650238" y="2490329"/>
            <a:ext cx="11751738" cy="5507286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Macro-level spacing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Gives an element a structure &amp; “room to breathe”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Padding: Spacing within an element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Margin: Spacing between elements</a:t>
            </a:r>
            <a:endParaRPr sz="2800">
              <a:solidFill>
                <a:srgbClr val="FFFFFF"/>
              </a:solidFill>
            </a:endParaRPr>
          </a:p>
          <a:p>
            <a:pPr lvl="0" marL="480058" indent="-4800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Micro-level spacing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Influences the legibility of text</a:t>
            </a:r>
            <a:endParaRPr sz="2800">
              <a:solidFill>
                <a:srgbClr val="FFFFFF"/>
              </a:solidFill>
            </a:endParaRPr>
          </a:p>
          <a:p>
            <a:pPr lvl="1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Make sure your spacing makes your UI simple, but not barren.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0795" y="-2"/>
            <a:ext cx="13026388" cy="9753602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49"/>
          <p:cNvSpPr/>
          <p:nvPr/>
        </p:nvSpPr>
        <p:spPr>
          <a:xfrm>
            <a:off x="-1" y="8263466"/>
            <a:ext cx="13004802" cy="1490136"/>
          </a:xfrm>
          <a:prstGeom prst="rect">
            <a:avLst/>
          </a:prstGeom>
          <a:solidFill>
            <a:srgbClr val="535353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p:spPr>
        <p:txBody>
          <a:bodyPr lIns="0" tIns="0" rIns="0" bIns="0" anchor="ctr"/>
          <a:lstStyle/>
          <a:p>
            <a:pPr lvl="0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0" name="Shape 50"/>
          <p:cNvSpPr/>
          <p:nvPr>
            <p:ph type="body" idx="1"/>
          </p:nvPr>
        </p:nvSpPr>
        <p:spPr>
          <a:xfrm>
            <a:off x="331893" y="8699969"/>
            <a:ext cx="10038082" cy="61712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defTabSz="425195">
              <a:spcBef>
                <a:spcPts val="400"/>
              </a:spcBef>
              <a:defRPr sz="316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62">
                <a:solidFill>
                  <a:srgbClr val="FFFFFF"/>
                </a:solidFill>
              </a:rPr>
              <a:t>Arngren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xfrm>
            <a:off x="650238" y="4360884"/>
            <a:ext cx="11704324" cy="365288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FFFFFF"/>
                </a:solidFill>
              </a:rPr>
              <a:t>“</a:t>
            </a:r>
            <a:r>
              <a:rPr b="1" sz="7000">
                <a:solidFill>
                  <a:srgbClr val="FFFFFF"/>
                </a:solidFill>
              </a:rPr>
              <a:t>Cluttered</a:t>
            </a:r>
            <a:r>
              <a:rPr sz="7000">
                <a:solidFill>
                  <a:srgbClr val="FFFFFF"/>
                </a:solidFill>
              </a:rPr>
              <a:t>”</a:t>
            </a:r>
            <a:endParaRPr sz="70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fast" advClick="1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xfrm>
            <a:off x="650238" y="874877"/>
            <a:ext cx="11704324" cy="104063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Spacing</a:t>
            </a:r>
          </a:p>
        </p:txBody>
      </p:sp>
      <p:sp>
        <p:nvSpPr>
          <p:cNvPr id="55" name="Shape 55"/>
          <p:cNvSpPr/>
          <p:nvPr>
            <p:ph type="body" idx="1"/>
          </p:nvPr>
        </p:nvSpPr>
        <p:spPr>
          <a:xfrm>
            <a:off x="650238" y="2490329"/>
            <a:ext cx="11751738" cy="5507286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Spacing makes or break a user interface</a:t>
            </a: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Not a good idea to stuff in as much information as possible in a given space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A common argument: “Users won’t see that much content”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A counterargument: Quality of UX &gt; Quantity of UX</a:t>
            </a:r>
            <a:endParaRPr sz="2800">
              <a:solidFill>
                <a:srgbClr val="FFFFFF"/>
              </a:solidFill>
            </a:endParaRPr>
          </a:p>
          <a:p>
            <a:pPr lvl="1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Spacing establishes hierarchy of information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Direct user’s attention to a piece of information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image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25379" y="-4497"/>
            <a:ext cx="15655558" cy="9762595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Shape 58"/>
          <p:cNvSpPr/>
          <p:nvPr/>
        </p:nvSpPr>
        <p:spPr>
          <a:xfrm>
            <a:off x="-1" y="8263466"/>
            <a:ext cx="13004802" cy="1490136"/>
          </a:xfrm>
          <a:prstGeom prst="rect">
            <a:avLst/>
          </a:prstGeom>
          <a:solidFill>
            <a:srgbClr val="535353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p:spPr>
        <p:txBody>
          <a:bodyPr lIns="0" tIns="0" rIns="0" bIns="0" anchor="ctr"/>
          <a:lstStyle/>
          <a:p>
            <a:pPr lvl="0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9" name="Shape 59"/>
          <p:cNvSpPr/>
          <p:nvPr>
            <p:ph type="body" idx="1"/>
          </p:nvPr>
        </p:nvSpPr>
        <p:spPr>
          <a:xfrm>
            <a:off x="331893" y="8699969"/>
            <a:ext cx="10038082" cy="61712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defTabSz="425195">
              <a:spcBef>
                <a:spcPts val="400"/>
              </a:spcBef>
              <a:defRPr sz="316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62">
                <a:solidFill>
                  <a:srgbClr val="FFFFFF"/>
                </a:solidFill>
              </a:rPr>
              <a:t>Use of spacing in an Apple Store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title"/>
          </p:nvPr>
        </p:nvSpPr>
        <p:spPr>
          <a:xfrm>
            <a:off x="650238" y="874877"/>
            <a:ext cx="11704324" cy="104063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Spacing</a:t>
            </a:r>
          </a:p>
        </p:txBody>
      </p:sp>
      <p:sp>
        <p:nvSpPr>
          <p:cNvPr id="62" name="Shape 62"/>
          <p:cNvSpPr/>
          <p:nvPr>
            <p:ph type="body" idx="1"/>
          </p:nvPr>
        </p:nvSpPr>
        <p:spPr>
          <a:xfrm>
            <a:off x="650238" y="2490329"/>
            <a:ext cx="11751738" cy="5507286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Positive Space: Space filled up by content</a:t>
            </a: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Negative Space (White Space): An empty space 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Space between positive space (UI elements)</a:t>
            </a:r>
            <a:endParaRPr sz="2800">
              <a:solidFill>
                <a:srgbClr val="FFFFFF"/>
              </a:solidFill>
            </a:endParaRPr>
          </a:p>
          <a:p>
            <a:pPr lvl="1" marL="1079500" indent="-6223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Helps to define content in a positive space (Creates emphasis)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title"/>
          </p:nvPr>
        </p:nvSpPr>
        <p:spPr>
          <a:xfrm>
            <a:off x="650238" y="874877"/>
            <a:ext cx="11704324" cy="104063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Macro-level spacing</a:t>
            </a:r>
          </a:p>
        </p:txBody>
      </p:sp>
      <p:sp>
        <p:nvSpPr>
          <p:cNvPr id="65" name="Shape 65"/>
          <p:cNvSpPr/>
          <p:nvPr>
            <p:ph type="body" idx="1"/>
          </p:nvPr>
        </p:nvSpPr>
        <p:spPr>
          <a:xfrm>
            <a:off x="650238" y="2490329"/>
            <a:ext cx="11751738" cy="5507286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Use Macro-level Spacing to give structure to your interface</a:t>
            </a:r>
            <a:endParaRPr sz="2800">
              <a:solidFill>
                <a:srgbClr val="FFFFFF"/>
              </a:solidFill>
            </a:endParaRPr>
          </a:p>
          <a:p>
            <a:pPr lvl="0" marL="480058" indent="-4800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Ensure that there is a significant amount of “room to breathe” between each UI element</a:t>
            </a:r>
            <a:endParaRPr sz="2800">
              <a:solidFill>
                <a:srgbClr val="FFFFFF"/>
              </a:solidFill>
            </a:endParaRPr>
          </a:p>
          <a:p>
            <a:pPr lvl="0" marL="480058" indent="-4800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Give more room (white space) for a UI element to give it more emphasis</a:t>
            </a:r>
            <a:endParaRPr sz="2800">
              <a:solidFill>
                <a:srgbClr val="FFFFFF"/>
              </a:solidFill>
            </a:endParaRPr>
          </a:p>
          <a:p>
            <a:pPr lvl="0" marL="480058" indent="-4800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</a:endParaRPr>
          </a:p>
          <a:p>
            <a:pPr lvl="0" marL="746758" indent="-746758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Give less room to reduce emphasis</a:t>
            </a:r>
          </a:p>
        </p:txBody>
      </p:sp>
    </p:spTree>
  </p:cSld>
  <p:clrMapOvr>
    <a:masterClrMapping/>
  </p:clrMapOvr>
  <p:transition spd="fast" advClick="1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image6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1369937"/>
            <a:ext cx="13004803" cy="7013727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hape 68"/>
          <p:cNvSpPr/>
          <p:nvPr/>
        </p:nvSpPr>
        <p:spPr>
          <a:xfrm>
            <a:off x="-1" y="8263466"/>
            <a:ext cx="13004802" cy="1490136"/>
          </a:xfrm>
          <a:prstGeom prst="rect">
            <a:avLst/>
          </a:prstGeom>
          <a:solidFill>
            <a:srgbClr val="535353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p:spPr>
        <p:txBody>
          <a:bodyPr lIns="0" tIns="0" rIns="0" bIns="0" anchor="ctr"/>
          <a:lstStyle/>
          <a:p>
            <a:pPr lvl="0" defTabSz="45720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9" name="Shape 69"/>
          <p:cNvSpPr/>
          <p:nvPr>
            <p:ph type="body" idx="1"/>
          </p:nvPr>
        </p:nvSpPr>
        <p:spPr>
          <a:xfrm>
            <a:off x="331893" y="8699969"/>
            <a:ext cx="10038082" cy="617127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defTabSz="425195">
              <a:spcBef>
                <a:spcPts val="400"/>
              </a:spcBef>
              <a:defRPr sz="316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62">
                <a:solidFill>
                  <a:srgbClr val="FFFFFF"/>
                </a:solidFill>
              </a:rPr>
              <a:t>Google</a:t>
            </a:r>
          </a:p>
        </p:txBody>
      </p:sp>
    </p:spTree>
  </p:cSld>
  <p:clrMapOvr>
    <a:masterClrMapping/>
  </p:clrMapOvr>
  <p:transition spd="fast" advClick="1">
    <p:push dir="u"/>
  </p:transition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0365C0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365C0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0365C0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365C0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